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4" r:id="rId5"/>
    <p:sldId id="265" r:id="rId6"/>
    <p:sldId id="266" r:id="rId7"/>
    <p:sldId id="268" r:id="rId8"/>
    <p:sldId id="269" r:id="rId9"/>
    <p:sldId id="270" r:id="rId10"/>
    <p:sldId id="271" r:id="rId11"/>
    <p:sldId id="272" r:id="rId12"/>
    <p:sldId id="273" r:id="rId13"/>
    <p:sldId id="274" r:id="rId14"/>
    <p:sldId id="275" r:id="rId15"/>
    <p:sldId id="276" r:id="rId16"/>
    <p:sldId id="277" r:id="rId17"/>
    <p:sldId id="279" r:id="rId18"/>
    <p:sldId id="281" r:id="rId19"/>
    <p:sldId id="282" r:id="rId20"/>
    <p:sldId id="285" r:id="rId21"/>
    <p:sldId id="286" r:id="rId22"/>
    <p:sldId id="287" r:id="rId23"/>
    <p:sldId id="28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D343232-CC13-4EBC-9573-866EB29F86F7}" type="datetimeFigureOut">
              <a:rPr lang="en-US" smtClean="0"/>
              <a:t>3/4/2014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3C1608-07C5-412F-9099-0ED1B55C69E0}" type="slidenum">
              <a:rPr lang="en-US" smtClean="0"/>
              <a:t>‹#›</a:t>
            </a:fld>
            <a:endParaRPr lang="en-US"/>
          </a:p>
        </p:txBody>
      </p:sp>
    </p:spTree>
    <p:extLst>
      <p:ext uri="{BB962C8B-B14F-4D97-AF65-F5344CB8AC3E}">
        <p14:creationId xmlns:p14="http://schemas.microsoft.com/office/powerpoint/2010/main" val="5904416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343232-CC13-4EBC-9573-866EB29F86F7}" type="datetimeFigureOut">
              <a:rPr lang="en-US" smtClean="0"/>
              <a:t>3/4/2014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3C1608-07C5-412F-9099-0ED1B55C69E0}" type="slidenum">
              <a:rPr lang="en-US" smtClean="0"/>
              <a:t>‹#›</a:t>
            </a:fld>
            <a:endParaRPr lang="en-US"/>
          </a:p>
        </p:txBody>
      </p:sp>
    </p:spTree>
    <p:extLst>
      <p:ext uri="{BB962C8B-B14F-4D97-AF65-F5344CB8AC3E}">
        <p14:creationId xmlns:p14="http://schemas.microsoft.com/office/powerpoint/2010/main" val="2492152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343232-CC13-4EBC-9573-866EB29F86F7}" type="datetimeFigureOut">
              <a:rPr lang="en-US" smtClean="0"/>
              <a:t>3/4/2014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3C1608-07C5-412F-9099-0ED1B55C69E0}" type="slidenum">
              <a:rPr lang="en-US" smtClean="0"/>
              <a:t>‹#›</a:t>
            </a:fld>
            <a:endParaRPr lang="en-US"/>
          </a:p>
        </p:txBody>
      </p:sp>
    </p:spTree>
    <p:extLst>
      <p:ext uri="{BB962C8B-B14F-4D97-AF65-F5344CB8AC3E}">
        <p14:creationId xmlns:p14="http://schemas.microsoft.com/office/powerpoint/2010/main" val="42767459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343232-CC13-4EBC-9573-866EB29F86F7}" type="datetimeFigureOut">
              <a:rPr lang="en-US" smtClean="0"/>
              <a:t>3/4/2014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3C1608-07C5-412F-9099-0ED1B55C69E0}" type="slidenum">
              <a:rPr lang="en-US" smtClean="0"/>
              <a:t>‹#›</a:t>
            </a:fld>
            <a:endParaRPr lang="en-US"/>
          </a:p>
        </p:txBody>
      </p:sp>
    </p:spTree>
    <p:extLst>
      <p:ext uri="{BB962C8B-B14F-4D97-AF65-F5344CB8AC3E}">
        <p14:creationId xmlns:p14="http://schemas.microsoft.com/office/powerpoint/2010/main" val="3309015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343232-CC13-4EBC-9573-866EB29F86F7}" type="datetimeFigureOut">
              <a:rPr lang="en-US" smtClean="0"/>
              <a:t>3/4/2014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3C1608-07C5-412F-9099-0ED1B55C69E0}" type="slidenum">
              <a:rPr lang="en-US" smtClean="0"/>
              <a:t>‹#›</a:t>
            </a:fld>
            <a:endParaRPr lang="en-US"/>
          </a:p>
        </p:txBody>
      </p:sp>
    </p:spTree>
    <p:extLst>
      <p:ext uri="{BB962C8B-B14F-4D97-AF65-F5344CB8AC3E}">
        <p14:creationId xmlns:p14="http://schemas.microsoft.com/office/powerpoint/2010/main" val="15001836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D343232-CC13-4EBC-9573-866EB29F86F7}" type="datetimeFigureOut">
              <a:rPr lang="en-US" smtClean="0"/>
              <a:t>3/4/2014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3C1608-07C5-412F-9099-0ED1B55C69E0}" type="slidenum">
              <a:rPr lang="en-US" smtClean="0"/>
              <a:t>‹#›</a:t>
            </a:fld>
            <a:endParaRPr lang="en-US"/>
          </a:p>
        </p:txBody>
      </p:sp>
    </p:spTree>
    <p:extLst>
      <p:ext uri="{BB962C8B-B14F-4D97-AF65-F5344CB8AC3E}">
        <p14:creationId xmlns:p14="http://schemas.microsoft.com/office/powerpoint/2010/main" val="2558844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D343232-CC13-4EBC-9573-866EB29F86F7}" type="datetimeFigureOut">
              <a:rPr lang="en-US" smtClean="0"/>
              <a:t>3/4/2014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3C1608-07C5-412F-9099-0ED1B55C69E0}" type="slidenum">
              <a:rPr lang="en-US" smtClean="0"/>
              <a:t>‹#›</a:t>
            </a:fld>
            <a:endParaRPr lang="en-US"/>
          </a:p>
        </p:txBody>
      </p:sp>
    </p:spTree>
    <p:extLst>
      <p:ext uri="{BB962C8B-B14F-4D97-AF65-F5344CB8AC3E}">
        <p14:creationId xmlns:p14="http://schemas.microsoft.com/office/powerpoint/2010/main" val="20277082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D343232-CC13-4EBC-9573-866EB29F86F7}" type="datetimeFigureOut">
              <a:rPr lang="en-US" smtClean="0"/>
              <a:t>3/4/2014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3C1608-07C5-412F-9099-0ED1B55C69E0}" type="slidenum">
              <a:rPr lang="en-US" smtClean="0"/>
              <a:t>‹#›</a:t>
            </a:fld>
            <a:endParaRPr lang="en-US"/>
          </a:p>
        </p:txBody>
      </p:sp>
    </p:spTree>
    <p:extLst>
      <p:ext uri="{BB962C8B-B14F-4D97-AF65-F5344CB8AC3E}">
        <p14:creationId xmlns:p14="http://schemas.microsoft.com/office/powerpoint/2010/main" val="3058946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343232-CC13-4EBC-9573-866EB29F86F7}" type="datetimeFigureOut">
              <a:rPr lang="en-US" smtClean="0"/>
              <a:t>3/4/2014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3C1608-07C5-412F-9099-0ED1B55C69E0}" type="slidenum">
              <a:rPr lang="en-US" smtClean="0"/>
              <a:t>‹#›</a:t>
            </a:fld>
            <a:endParaRPr lang="en-US"/>
          </a:p>
        </p:txBody>
      </p:sp>
    </p:spTree>
    <p:extLst>
      <p:ext uri="{BB962C8B-B14F-4D97-AF65-F5344CB8AC3E}">
        <p14:creationId xmlns:p14="http://schemas.microsoft.com/office/powerpoint/2010/main" val="7628408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343232-CC13-4EBC-9573-866EB29F86F7}" type="datetimeFigureOut">
              <a:rPr lang="en-US" smtClean="0"/>
              <a:t>3/4/2014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3C1608-07C5-412F-9099-0ED1B55C69E0}" type="slidenum">
              <a:rPr lang="en-US" smtClean="0"/>
              <a:t>‹#›</a:t>
            </a:fld>
            <a:endParaRPr lang="en-US"/>
          </a:p>
        </p:txBody>
      </p:sp>
    </p:spTree>
    <p:extLst>
      <p:ext uri="{BB962C8B-B14F-4D97-AF65-F5344CB8AC3E}">
        <p14:creationId xmlns:p14="http://schemas.microsoft.com/office/powerpoint/2010/main" val="2299751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343232-CC13-4EBC-9573-866EB29F86F7}" type="datetimeFigureOut">
              <a:rPr lang="en-US" smtClean="0"/>
              <a:t>3/4/2014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3C1608-07C5-412F-9099-0ED1B55C69E0}" type="slidenum">
              <a:rPr lang="en-US" smtClean="0"/>
              <a:t>‹#›</a:t>
            </a:fld>
            <a:endParaRPr lang="en-US"/>
          </a:p>
        </p:txBody>
      </p:sp>
    </p:spTree>
    <p:extLst>
      <p:ext uri="{BB962C8B-B14F-4D97-AF65-F5344CB8AC3E}">
        <p14:creationId xmlns:p14="http://schemas.microsoft.com/office/powerpoint/2010/main" val="27951250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343232-CC13-4EBC-9573-866EB29F86F7}" type="datetimeFigureOut">
              <a:rPr lang="en-US" smtClean="0"/>
              <a:t>3/4/2014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3C1608-07C5-412F-9099-0ED1B55C69E0}" type="slidenum">
              <a:rPr lang="en-US" smtClean="0"/>
              <a:t>‹#›</a:t>
            </a:fld>
            <a:endParaRPr lang="en-US"/>
          </a:p>
        </p:txBody>
      </p:sp>
    </p:spTree>
    <p:extLst>
      <p:ext uri="{BB962C8B-B14F-4D97-AF65-F5344CB8AC3E}">
        <p14:creationId xmlns:p14="http://schemas.microsoft.com/office/powerpoint/2010/main" val="660618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UNIVERSITY OF LUSAKA</a:t>
            </a:r>
            <a:br>
              <a:rPr lang="en-US" dirty="0" smtClean="0"/>
            </a:br>
            <a:r>
              <a:rPr lang="en-US" dirty="0" smtClean="0"/>
              <a:t>SCHOOL OF LAW</a:t>
            </a:r>
            <a:endParaRPr lang="en-US" dirty="0"/>
          </a:p>
        </p:txBody>
      </p:sp>
      <p:sp>
        <p:nvSpPr>
          <p:cNvPr id="3" name="Subtitle 2"/>
          <p:cNvSpPr>
            <a:spLocks noGrp="1"/>
          </p:cNvSpPr>
          <p:nvPr>
            <p:ph type="subTitle" idx="1"/>
          </p:nvPr>
        </p:nvSpPr>
        <p:spPr/>
        <p:txBody>
          <a:bodyPr>
            <a:normAutofit fontScale="92500" lnSpcReduction="20000"/>
          </a:bodyPr>
          <a:lstStyle/>
          <a:p>
            <a:r>
              <a:rPr lang="en-US" b="1" dirty="0" smtClean="0"/>
              <a:t>L340 – IP LAW</a:t>
            </a:r>
          </a:p>
          <a:p>
            <a:r>
              <a:rPr lang="en-US" b="1" dirty="0" smtClean="0"/>
              <a:t>UNIT 9 – ENFORCEMENT AND REMEDIES</a:t>
            </a:r>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14320894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Civil Remedies </a:t>
            </a:r>
            <a:endParaRPr lang="en-US" dirty="0"/>
          </a:p>
        </p:txBody>
      </p:sp>
      <p:sp>
        <p:nvSpPr>
          <p:cNvPr id="3" name="Content Placeholder 2"/>
          <p:cNvSpPr>
            <a:spLocks noGrp="1"/>
          </p:cNvSpPr>
          <p:nvPr>
            <p:ph idx="1"/>
          </p:nvPr>
        </p:nvSpPr>
        <p:spPr/>
        <p:txBody>
          <a:bodyPr/>
          <a:lstStyle/>
          <a:p>
            <a:pPr algn="just"/>
            <a:r>
              <a:rPr lang="en-GB" dirty="0"/>
              <a:t>The factors that may be taken into account when assessing damages as compensation for copyright infringement include</a:t>
            </a:r>
            <a:r>
              <a:rPr lang="en-GB" dirty="0" smtClean="0"/>
              <a:t>:</a:t>
            </a:r>
            <a:endParaRPr lang="en-US" dirty="0"/>
          </a:p>
          <a:p>
            <a:pPr algn="just"/>
            <a:r>
              <a:rPr lang="en-GB" b="1" dirty="0"/>
              <a:t>(i)   Lost </a:t>
            </a:r>
            <a:r>
              <a:rPr lang="en-GB" b="1" dirty="0" smtClean="0"/>
              <a:t>sales</a:t>
            </a:r>
            <a:endParaRPr lang="en-US" dirty="0"/>
          </a:p>
          <a:p>
            <a:pPr lvl="0" algn="just"/>
            <a:r>
              <a:rPr lang="en-GB" b="1" dirty="0" smtClean="0"/>
              <a:t>(ii) Amount </a:t>
            </a:r>
            <a:r>
              <a:rPr lang="en-GB" b="1" dirty="0"/>
              <a:t>of Royalties</a:t>
            </a:r>
            <a:endParaRPr lang="en-US" dirty="0"/>
          </a:p>
          <a:p>
            <a:pPr algn="just"/>
            <a:endParaRPr lang="en-US" dirty="0"/>
          </a:p>
        </p:txBody>
      </p:sp>
    </p:spTree>
    <p:extLst>
      <p:ext uri="{BB962C8B-B14F-4D97-AF65-F5344CB8AC3E}">
        <p14:creationId xmlns:p14="http://schemas.microsoft.com/office/powerpoint/2010/main" val="21635635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Civil Remedies </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GB" b="1" dirty="0" smtClean="0"/>
              <a:t>(</a:t>
            </a:r>
            <a:r>
              <a:rPr lang="en-GB" b="1" dirty="0"/>
              <a:t>i)   Lost </a:t>
            </a:r>
            <a:r>
              <a:rPr lang="en-GB" b="1" dirty="0" smtClean="0"/>
              <a:t>sales</a:t>
            </a:r>
            <a:endParaRPr lang="en-US" dirty="0"/>
          </a:p>
          <a:p>
            <a:pPr algn="just"/>
            <a:r>
              <a:rPr lang="en-GB" b="1" dirty="0"/>
              <a:t>The damages for copyright infringement may be assessed on the basis of the profits the copyright owner would have derived from </a:t>
            </a:r>
            <a:r>
              <a:rPr lang="en-GB" b="1" dirty="0" smtClean="0"/>
              <a:t>the </a:t>
            </a:r>
            <a:r>
              <a:rPr lang="en-GB" b="1" dirty="0"/>
              <a:t>sales lost as a result of the infringement. </a:t>
            </a:r>
            <a:endParaRPr lang="en-US" dirty="0"/>
          </a:p>
          <a:p>
            <a:pPr lvl="0"/>
            <a:r>
              <a:rPr lang="en-GB" b="1" dirty="0" smtClean="0"/>
              <a:t>(ii) Amount </a:t>
            </a:r>
            <a:r>
              <a:rPr lang="en-GB" b="1" dirty="0"/>
              <a:t>of </a:t>
            </a:r>
            <a:r>
              <a:rPr lang="en-GB" b="1" dirty="0" smtClean="0"/>
              <a:t>Royalties</a:t>
            </a:r>
            <a:endParaRPr lang="en-US" dirty="0"/>
          </a:p>
          <a:p>
            <a:pPr algn="just"/>
            <a:r>
              <a:rPr lang="en-GB" b="1" dirty="0"/>
              <a:t>Damages for copyright infringement might be assessed on the basis of the amount of royalties the copyright owner would have secured had the infringer obtained and paid for a licence to carry out infringing acts.</a:t>
            </a:r>
            <a:endParaRPr lang="en-US" b="1" dirty="0"/>
          </a:p>
        </p:txBody>
      </p:sp>
    </p:spTree>
    <p:extLst>
      <p:ext uri="{BB962C8B-B14F-4D97-AF65-F5344CB8AC3E}">
        <p14:creationId xmlns:p14="http://schemas.microsoft.com/office/powerpoint/2010/main" val="12628205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Civil Remedies </a:t>
            </a:r>
            <a:endParaRPr lang="en-US" dirty="0"/>
          </a:p>
        </p:txBody>
      </p:sp>
      <p:sp>
        <p:nvSpPr>
          <p:cNvPr id="3" name="Content Placeholder 2"/>
          <p:cNvSpPr>
            <a:spLocks noGrp="1"/>
          </p:cNvSpPr>
          <p:nvPr>
            <p:ph idx="1"/>
          </p:nvPr>
        </p:nvSpPr>
        <p:spPr/>
        <p:txBody>
          <a:bodyPr/>
          <a:lstStyle/>
          <a:p>
            <a:pPr algn="just"/>
            <a:r>
              <a:rPr lang="en-GB" b="1" dirty="0"/>
              <a:t>Punitive or Exemplary </a:t>
            </a:r>
            <a:r>
              <a:rPr lang="en-GB" b="1" dirty="0" smtClean="0"/>
              <a:t>Damages</a:t>
            </a:r>
            <a:endParaRPr lang="en-US" dirty="0"/>
          </a:p>
          <a:p>
            <a:pPr algn="just"/>
            <a:r>
              <a:rPr lang="en-GB" b="1" dirty="0"/>
              <a:t>Courts sometimes grant, in addition to ordinary damages, punitive or exemplary damages for copyright infringement so as to punish for flagrant, scandalous or deceitful conduct and to deter future infringement.</a:t>
            </a:r>
            <a:endParaRPr lang="en-US" b="1" dirty="0"/>
          </a:p>
        </p:txBody>
      </p:sp>
    </p:spTree>
    <p:extLst>
      <p:ext uri="{BB962C8B-B14F-4D97-AF65-F5344CB8AC3E}">
        <p14:creationId xmlns:p14="http://schemas.microsoft.com/office/powerpoint/2010/main" val="23235214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Civil Remedies </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smtClean="0"/>
              <a:t>Injunctions</a:t>
            </a:r>
            <a:endParaRPr lang="en-US" dirty="0"/>
          </a:p>
          <a:p>
            <a:pPr algn="just"/>
            <a:r>
              <a:rPr lang="en-GB" b="1" dirty="0"/>
              <a:t>An injunction is an order from the court to a person either to refrain from doing some act or continuing of some act; or to order a person to perform some act. </a:t>
            </a:r>
            <a:endParaRPr lang="en-GB" b="1" dirty="0" smtClean="0"/>
          </a:p>
          <a:p>
            <a:pPr algn="just"/>
            <a:r>
              <a:rPr lang="en-GB" dirty="0" smtClean="0"/>
              <a:t>For </a:t>
            </a:r>
            <a:r>
              <a:rPr lang="en-GB" dirty="0"/>
              <a:t>instance, the court may grant an injunction to order a person to cease making infringing copies of copyright work, or order to destroy some article in his possession which is used for making infringing copies. While damages are awarded as of right, injunction as an equitable remedy is awarded at the discretion of the court.</a:t>
            </a:r>
            <a:endParaRPr lang="en-US" dirty="0"/>
          </a:p>
        </p:txBody>
      </p:sp>
    </p:spTree>
    <p:extLst>
      <p:ext uri="{BB962C8B-B14F-4D97-AF65-F5344CB8AC3E}">
        <p14:creationId xmlns:p14="http://schemas.microsoft.com/office/powerpoint/2010/main" val="7009075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Civil Remedies </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Therefore, where ordinary damages would be an </a:t>
            </a:r>
            <a:r>
              <a:rPr lang="en-GB" b="1" dirty="0"/>
              <a:t>adequate remedy, the court would not grant injunction. Nonetheless, injunctions are often granted in copyright matters in order to stop the copyright infringer from the continuation of the infringement. </a:t>
            </a:r>
            <a:endParaRPr lang="en-GB" b="1" dirty="0" smtClean="0"/>
          </a:p>
          <a:p>
            <a:pPr algn="just"/>
            <a:r>
              <a:rPr lang="en-GB" dirty="0" smtClean="0"/>
              <a:t>The </a:t>
            </a:r>
            <a:r>
              <a:rPr lang="en-GB" dirty="0"/>
              <a:t>copyright infringer is also usually ordered to hand over infringing stock to the plaintiff, so that the injunction is made effective and any continuing temptation to infringe is removed.</a:t>
            </a:r>
            <a:endParaRPr lang="en-US" dirty="0"/>
          </a:p>
          <a:p>
            <a:pPr marL="0" indent="0" algn="just">
              <a:buNone/>
            </a:pPr>
            <a:endParaRPr lang="en-US" dirty="0"/>
          </a:p>
        </p:txBody>
      </p:sp>
    </p:spTree>
    <p:extLst>
      <p:ext uri="{BB962C8B-B14F-4D97-AF65-F5344CB8AC3E}">
        <p14:creationId xmlns:p14="http://schemas.microsoft.com/office/powerpoint/2010/main" val="11626827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Civil Remedies </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a:t>Accounts (of Profits</a:t>
            </a:r>
            <a:r>
              <a:rPr lang="en-GB" b="1" dirty="0" smtClean="0"/>
              <a:t>)</a:t>
            </a:r>
            <a:endParaRPr lang="en-US" dirty="0"/>
          </a:p>
          <a:p>
            <a:pPr algn="just"/>
            <a:r>
              <a:rPr lang="en-GB" dirty="0"/>
              <a:t>The Copyright and Performance Rights Act provides that in </a:t>
            </a:r>
            <a:r>
              <a:rPr lang="en-GB" b="1" dirty="0"/>
              <a:t>an action for infringement of copyright relief by way of accounts (of profits) shall be available to the plaintiff as is available in respect of the infringement of any other property right. </a:t>
            </a:r>
            <a:endParaRPr lang="en-GB" b="1" dirty="0" smtClean="0"/>
          </a:p>
          <a:p>
            <a:pPr algn="just"/>
            <a:r>
              <a:rPr lang="en-GB" dirty="0" smtClean="0"/>
              <a:t>Thus</a:t>
            </a:r>
            <a:r>
              <a:rPr lang="en-GB" dirty="0"/>
              <a:t>, the court will allow successive claimants, usually as an alternative to damages, to recover the net profits or account of profits the infringer has made from the copyright infringement</a:t>
            </a:r>
            <a:r>
              <a:rPr lang="en-GB" dirty="0" smtClean="0"/>
              <a:t>.</a:t>
            </a:r>
            <a:endParaRPr lang="en-US" dirty="0"/>
          </a:p>
          <a:p>
            <a:pPr algn="just"/>
            <a:r>
              <a:rPr lang="en-GB" b="1" dirty="0"/>
              <a:t>The purpose of the accounts of profit is to prevent the defendant from enriching himself at the plaintiff’s expense. </a:t>
            </a:r>
            <a:endParaRPr lang="en-US" b="1" dirty="0"/>
          </a:p>
        </p:txBody>
      </p:sp>
    </p:spTree>
    <p:extLst>
      <p:ext uri="{BB962C8B-B14F-4D97-AF65-F5344CB8AC3E}">
        <p14:creationId xmlns:p14="http://schemas.microsoft.com/office/powerpoint/2010/main" val="37444401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Civil Remedies </a:t>
            </a:r>
            <a:endParaRPr lang="en-US" dirty="0"/>
          </a:p>
        </p:txBody>
      </p:sp>
      <p:sp>
        <p:nvSpPr>
          <p:cNvPr id="3" name="Content Placeholder 2"/>
          <p:cNvSpPr>
            <a:spLocks noGrp="1"/>
          </p:cNvSpPr>
          <p:nvPr>
            <p:ph idx="1"/>
          </p:nvPr>
        </p:nvSpPr>
        <p:spPr/>
        <p:txBody>
          <a:bodyPr>
            <a:normAutofit fontScale="77500" lnSpcReduction="20000"/>
          </a:bodyPr>
          <a:lstStyle/>
          <a:p>
            <a:r>
              <a:rPr lang="en-GB" b="1" dirty="0"/>
              <a:t>Delivery </a:t>
            </a:r>
            <a:r>
              <a:rPr lang="en-GB" b="1" dirty="0" smtClean="0"/>
              <a:t>Up</a:t>
            </a:r>
            <a:endParaRPr lang="en-US" dirty="0"/>
          </a:p>
          <a:p>
            <a:pPr algn="just"/>
            <a:r>
              <a:rPr lang="en-GB" dirty="0"/>
              <a:t>In an action for copyright infringement, the plaintiff will be entitled to a relief of delivery up of infringing copies of works of copyright. Copyright and Performance Rights Act provides that where a person has</a:t>
            </a:r>
            <a:r>
              <a:rPr lang="en-GB" dirty="0" smtClean="0"/>
              <a:t>:</a:t>
            </a:r>
            <a:endParaRPr lang="en-US" dirty="0"/>
          </a:p>
          <a:p>
            <a:pPr algn="just"/>
            <a:r>
              <a:rPr lang="en-GB" b="1" dirty="0"/>
              <a:t>(i)  </a:t>
            </a:r>
            <a:r>
              <a:rPr lang="en-GB" b="1" dirty="0" smtClean="0"/>
              <a:t>an </a:t>
            </a:r>
            <a:r>
              <a:rPr lang="en-GB" b="1" dirty="0"/>
              <a:t>infringing copy of a work in his possession, custody or control in the </a:t>
            </a:r>
            <a:r>
              <a:rPr lang="en-GB" b="1" dirty="0" smtClean="0"/>
              <a:t>course </a:t>
            </a:r>
            <a:r>
              <a:rPr lang="en-GB" b="1" dirty="0"/>
              <a:t>of a trade or business; </a:t>
            </a:r>
            <a:r>
              <a:rPr lang="en-GB" b="1" dirty="0" smtClean="0"/>
              <a:t>or</a:t>
            </a:r>
            <a:endParaRPr lang="en-US" b="1" dirty="0"/>
          </a:p>
          <a:p>
            <a:pPr algn="just"/>
            <a:r>
              <a:rPr lang="en-GB" b="1" dirty="0"/>
              <a:t>(ii) </a:t>
            </a:r>
            <a:r>
              <a:rPr lang="en-GB" b="1" dirty="0" smtClean="0"/>
              <a:t>in </a:t>
            </a:r>
            <a:r>
              <a:rPr lang="en-GB" b="1" dirty="0"/>
              <a:t>his possession, custody or control an article specifically designed or </a:t>
            </a:r>
            <a:r>
              <a:rPr lang="en-GB" b="1" dirty="0" smtClean="0"/>
              <a:t>adapted </a:t>
            </a:r>
            <a:r>
              <a:rPr lang="en-GB" b="1" dirty="0"/>
              <a:t>for making copies of a particular copyright work</a:t>
            </a:r>
            <a:r>
              <a:rPr lang="en-GB" b="1" dirty="0" smtClean="0"/>
              <a:t>; </a:t>
            </a:r>
            <a:r>
              <a:rPr lang="en-GB" b="1" dirty="0"/>
              <a:t>the court may, on the application of the owner of the copyright in the work,  </a:t>
            </a:r>
            <a:r>
              <a:rPr lang="en-GB" b="1" dirty="0" smtClean="0"/>
              <a:t>order </a:t>
            </a:r>
            <a:r>
              <a:rPr lang="en-GB" b="1" dirty="0"/>
              <a:t>that the infringing copy or article be forfeited and delivered up to </a:t>
            </a:r>
            <a:r>
              <a:rPr lang="en-GB" b="1" dirty="0" smtClean="0"/>
              <a:t>the owner </a:t>
            </a:r>
            <a:r>
              <a:rPr lang="en-GB" b="1" dirty="0"/>
              <a:t>of the copyright.</a:t>
            </a:r>
            <a:endParaRPr lang="en-US" b="1" dirty="0"/>
          </a:p>
        </p:txBody>
      </p:sp>
    </p:spTree>
    <p:extLst>
      <p:ext uri="{BB962C8B-B14F-4D97-AF65-F5344CB8AC3E}">
        <p14:creationId xmlns:p14="http://schemas.microsoft.com/office/powerpoint/2010/main" val="21842850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Criminal Remedies </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Criminal sanctions, on the other hand, are intended to punish those who wilfully infringe copyright works and related rights on a commercial scale, and like civil remedies, to deter further infringement. </a:t>
            </a:r>
            <a:endParaRPr lang="en-GB" b="1" dirty="0" smtClean="0"/>
          </a:p>
          <a:p>
            <a:pPr algn="just"/>
            <a:r>
              <a:rPr lang="en-GB" dirty="0" smtClean="0"/>
              <a:t>The </a:t>
            </a:r>
            <a:r>
              <a:rPr lang="en-GB" dirty="0"/>
              <a:t>purpose of punishment is served by the imposition of substantial fines, and by sentences of imprisonment to those applied for crimes of a similar nature. </a:t>
            </a:r>
            <a:endParaRPr lang="en-GB" dirty="0" smtClean="0"/>
          </a:p>
          <a:p>
            <a:pPr algn="just"/>
            <a:r>
              <a:rPr lang="en-GB" dirty="0" smtClean="0"/>
              <a:t>The </a:t>
            </a:r>
            <a:r>
              <a:rPr lang="en-GB" dirty="0"/>
              <a:t>purpose of deterrence is served by orders for the seizure, forfeiture and destruction of copyright works as well as the materials and implements used in committing the offence.</a:t>
            </a:r>
            <a:endParaRPr lang="en-US" dirty="0"/>
          </a:p>
        </p:txBody>
      </p:sp>
    </p:spTree>
    <p:extLst>
      <p:ext uri="{BB962C8B-B14F-4D97-AF65-F5344CB8AC3E}">
        <p14:creationId xmlns:p14="http://schemas.microsoft.com/office/powerpoint/2010/main" val="5811097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Criminal Remedies </a:t>
            </a:r>
            <a:endParaRPr lang="en-US" dirty="0"/>
          </a:p>
        </p:txBody>
      </p:sp>
      <p:sp>
        <p:nvSpPr>
          <p:cNvPr id="3" name="Content Placeholder 2"/>
          <p:cNvSpPr>
            <a:spLocks noGrp="1"/>
          </p:cNvSpPr>
          <p:nvPr>
            <p:ph idx="1"/>
          </p:nvPr>
        </p:nvSpPr>
        <p:spPr/>
        <p:txBody>
          <a:bodyPr/>
          <a:lstStyle/>
          <a:p>
            <a:pPr algn="just"/>
            <a:r>
              <a:rPr lang="en-GB" dirty="0"/>
              <a:t>The Copyright and Performance Rights Act provides for certain criminal offences for copyright </a:t>
            </a:r>
            <a:r>
              <a:rPr lang="en-GB" dirty="0" smtClean="0"/>
              <a:t>infringement, namely:</a:t>
            </a:r>
          </a:p>
          <a:p>
            <a:pPr algn="just">
              <a:buFont typeface="Wingdings" pitchFamily="2" charset="2"/>
              <a:buChar char="Ø"/>
            </a:pPr>
            <a:r>
              <a:rPr lang="en-GB" b="1" dirty="0"/>
              <a:t>Making, selling, dealing </a:t>
            </a:r>
            <a:r>
              <a:rPr lang="en-GB" b="1" dirty="0" err="1"/>
              <a:t>etc</a:t>
            </a:r>
            <a:r>
              <a:rPr lang="en-GB" b="1" dirty="0"/>
              <a:t> (S.28(1))</a:t>
            </a:r>
            <a:endParaRPr lang="en-US" dirty="0"/>
          </a:p>
          <a:p>
            <a:pPr algn="just">
              <a:buFont typeface="Wingdings" pitchFamily="2" charset="2"/>
              <a:buChar char="Ø"/>
            </a:pPr>
            <a:r>
              <a:rPr lang="en-GB" b="1" dirty="0" smtClean="0"/>
              <a:t>Making or importing articles </a:t>
            </a:r>
            <a:r>
              <a:rPr lang="en-GB" b="1" dirty="0"/>
              <a:t>specifically designed or adapted to make copies (S. 31(2))</a:t>
            </a:r>
            <a:endParaRPr lang="en-US" dirty="0"/>
          </a:p>
          <a:p>
            <a:pPr algn="just">
              <a:buFont typeface="Wingdings" pitchFamily="2" charset="2"/>
              <a:buChar char="Ø"/>
            </a:pPr>
            <a:r>
              <a:rPr lang="en-GB" b="1" dirty="0" smtClean="0"/>
              <a:t>Receiving </a:t>
            </a:r>
            <a:r>
              <a:rPr lang="en-GB" b="1" dirty="0"/>
              <a:t>illegal program included in a broadcast or programme service(s. 31(3))</a:t>
            </a:r>
            <a:endParaRPr lang="en-US" dirty="0"/>
          </a:p>
          <a:p>
            <a:pPr algn="just"/>
            <a:endParaRPr lang="en-US" dirty="0"/>
          </a:p>
          <a:p>
            <a:pPr algn="just"/>
            <a:endParaRPr lang="en-US" dirty="0"/>
          </a:p>
        </p:txBody>
      </p:sp>
    </p:spTree>
    <p:extLst>
      <p:ext uri="{BB962C8B-B14F-4D97-AF65-F5344CB8AC3E}">
        <p14:creationId xmlns:p14="http://schemas.microsoft.com/office/powerpoint/2010/main" val="3684497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Criminal Remedies </a:t>
            </a:r>
            <a:endParaRPr lang="en-US" dirty="0"/>
          </a:p>
        </p:txBody>
      </p:sp>
      <p:sp>
        <p:nvSpPr>
          <p:cNvPr id="3" name="Content Placeholder 2"/>
          <p:cNvSpPr>
            <a:spLocks noGrp="1"/>
          </p:cNvSpPr>
          <p:nvPr>
            <p:ph idx="1"/>
          </p:nvPr>
        </p:nvSpPr>
        <p:spPr/>
        <p:txBody>
          <a:bodyPr>
            <a:normAutofit/>
          </a:bodyPr>
          <a:lstStyle/>
          <a:p>
            <a:pPr algn="just"/>
            <a:r>
              <a:rPr lang="en-GB" b="1" dirty="0"/>
              <a:t>Search Warrants and Seize of Infringed Copies or Articles (S. 33</a:t>
            </a:r>
            <a:r>
              <a:rPr lang="en-GB" b="1" dirty="0" smtClean="0"/>
              <a:t>)</a:t>
            </a:r>
            <a:endParaRPr lang="en-US" dirty="0"/>
          </a:p>
          <a:p>
            <a:pPr algn="just"/>
            <a:r>
              <a:rPr lang="en-GB" dirty="0"/>
              <a:t>The Copyright and Performance Rights Act </a:t>
            </a:r>
            <a:r>
              <a:rPr lang="en-GB" b="1" dirty="0"/>
              <a:t>provides for the issuance of warrants by a Magistrate to authorise a police officer to enter and search any house or premises and seize any suspected infringing copies or articles.</a:t>
            </a:r>
            <a:endParaRPr lang="en-US" b="1" dirty="0"/>
          </a:p>
        </p:txBody>
      </p:sp>
    </p:spTree>
    <p:extLst>
      <p:ext uri="{BB962C8B-B14F-4D97-AF65-F5344CB8AC3E}">
        <p14:creationId xmlns:p14="http://schemas.microsoft.com/office/powerpoint/2010/main" val="36534623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b="1" dirty="0"/>
          </a:p>
        </p:txBody>
      </p:sp>
      <p:sp>
        <p:nvSpPr>
          <p:cNvPr id="3" name="Content Placeholder 2"/>
          <p:cNvSpPr>
            <a:spLocks noGrp="1"/>
          </p:cNvSpPr>
          <p:nvPr>
            <p:ph idx="1"/>
          </p:nvPr>
        </p:nvSpPr>
        <p:spPr/>
        <p:txBody>
          <a:bodyPr/>
          <a:lstStyle/>
          <a:p>
            <a:r>
              <a:rPr lang="en-US" b="1" dirty="0" smtClean="0"/>
              <a:t>Introduction </a:t>
            </a:r>
          </a:p>
          <a:p>
            <a:r>
              <a:rPr lang="en-US" b="1" dirty="0" smtClean="0"/>
              <a:t>Conservatory or Provisional Measures</a:t>
            </a:r>
          </a:p>
          <a:p>
            <a:r>
              <a:rPr lang="en-US" b="1" dirty="0" smtClean="0"/>
              <a:t>Civil Remedies </a:t>
            </a:r>
          </a:p>
          <a:p>
            <a:r>
              <a:rPr lang="en-US" b="1" dirty="0" smtClean="0"/>
              <a:t>Criminal Remedies</a:t>
            </a:r>
          </a:p>
          <a:p>
            <a:r>
              <a:rPr lang="en-US" b="1" dirty="0" smtClean="0"/>
              <a:t>Border Measures </a:t>
            </a:r>
            <a:endParaRPr lang="en-US" b="1" dirty="0"/>
          </a:p>
        </p:txBody>
      </p:sp>
    </p:spTree>
    <p:extLst>
      <p:ext uri="{BB962C8B-B14F-4D97-AF65-F5344CB8AC3E}">
        <p14:creationId xmlns:p14="http://schemas.microsoft.com/office/powerpoint/2010/main" val="38770589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Border Measures</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GB" b="1" dirty="0"/>
              <a:t>Measures to be taken at the border deal with actions taken by the customs authorities rather than by the courts. Border measures allow the copyright owner to apply to the Controller of Customs to prohibit the importation of infringing copies. </a:t>
            </a:r>
            <a:endParaRPr lang="en-GB" b="1" dirty="0" smtClean="0"/>
          </a:p>
          <a:p>
            <a:pPr algn="just"/>
            <a:r>
              <a:rPr lang="en-GB" dirty="0" smtClean="0"/>
              <a:t>Border </a:t>
            </a:r>
            <a:r>
              <a:rPr lang="en-GB" dirty="0"/>
              <a:t>measures also allow the copyright owner to apply to Customs authorities to suspend the release into circulation of goods which are suspected of infringing copyright. </a:t>
            </a:r>
            <a:endParaRPr lang="en-GB" dirty="0" smtClean="0"/>
          </a:p>
          <a:p>
            <a:pPr algn="just"/>
            <a:r>
              <a:rPr lang="en-GB" dirty="0" smtClean="0"/>
              <a:t>The </a:t>
            </a:r>
            <a:r>
              <a:rPr lang="en-GB" dirty="0"/>
              <a:t>copyright is required to satisfy the Controller of Customs that there is prima facie evidence of infringement.</a:t>
            </a:r>
            <a:endParaRPr lang="en-US" dirty="0"/>
          </a:p>
          <a:p>
            <a:pPr algn="just"/>
            <a:endParaRPr lang="en-US" dirty="0"/>
          </a:p>
        </p:txBody>
      </p:sp>
    </p:spTree>
    <p:extLst>
      <p:ext uri="{BB962C8B-B14F-4D97-AF65-F5344CB8AC3E}">
        <p14:creationId xmlns:p14="http://schemas.microsoft.com/office/powerpoint/2010/main" val="23207363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Border Measures</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a:t>The Copyright and Performance Rights Act allows the copyright owner to request the Controller of Customs to prohibit the importation of copies that infringe his copyright in the work. </a:t>
            </a:r>
            <a:endParaRPr lang="en-GB" b="1" dirty="0" smtClean="0"/>
          </a:p>
          <a:p>
            <a:pPr algn="just"/>
            <a:r>
              <a:rPr lang="en-GB" dirty="0" smtClean="0"/>
              <a:t>Section </a:t>
            </a:r>
            <a:r>
              <a:rPr lang="en-GB" dirty="0"/>
              <a:t>27 of the Act provides that the owner of the copyright in a literary or musical work, compilation, </a:t>
            </a:r>
            <a:r>
              <a:rPr lang="en-GB" dirty="0" err="1"/>
              <a:t>audiovisual</a:t>
            </a:r>
            <a:r>
              <a:rPr lang="en-GB" dirty="0"/>
              <a:t> work or sound recording, may, if the work has been published, give notice in writing to the Controller of Customs that he is the owner of the copyright in the work, and that he requests the Controller of Customs to treat as prohibited goods, copies of the work which are infringing copies, during a period of five years or the remainder of the duration of the copyright, whichever is less.</a:t>
            </a:r>
            <a:endParaRPr lang="en-US" dirty="0"/>
          </a:p>
        </p:txBody>
      </p:sp>
    </p:spTree>
    <p:extLst>
      <p:ext uri="{BB962C8B-B14F-4D97-AF65-F5344CB8AC3E}">
        <p14:creationId xmlns:p14="http://schemas.microsoft.com/office/powerpoint/2010/main" val="5989434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Border Measures</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Where the Controller of Customs is satisfied that there is a reasonable probability that attempts may be made to import infringing copies of the work, and that it is in the public interest that the copies be made prohibited imports, he shall issue a notice in the gazette to the effect that, during the period specified in the application infringing copies of the work concerned shall be prohibited imports. </a:t>
            </a:r>
            <a:endParaRPr lang="en-GB" dirty="0" smtClean="0"/>
          </a:p>
          <a:p>
            <a:pPr algn="just"/>
            <a:r>
              <a:rPr lang="en-GB" dirty="0" smtClean="0"/>
              <a:t>Furthermore</a:t>
            </a:r>
            <a:r>
              <a:rPr lang="en-GB" dirty="0"/>
              <a:t>, that during the specified period a person shall not import infringing copies of the work concerned, otherwise than for domestic and private use, and any infringing copies so imported shall be subject to forfeiture</a:t>
            </a:r>
            <a:r>
              <a:rPr lang="en-GB" dirty="0" smtClean="0"/>
              <a:t>. </a:t>
            </a:r>
            <a:endParaRPr lang="en-US" dirty="0"/>
          </a:p>
        </p:txBody>
      </p:sp>
    </p:spTree>
    <p:extLst>
      <p:ext uri="{BB962C8B-B14F-4D97-AF65-F5344CB8AC3E}">
        <p14:creationId xmlns:p14="http://schemas.microsoft.com/office/powerpoint/2010/main" val="15484796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a:t> </a:t>
            </a:r>
            <a:r>
              <a:rPr lang="en-US" smtClean="0"/>
              <a:t> THANK YOU</a:t>
            </a:r>
            <a:endParaRPr lang="en-US"/>
          </a:p>
        </p:txBody>
      </p:sp>
    </p:spTree>
    <p:extLst>
      <p:ext uri="{BB962C8B-B14F-4D97-AF65-F5344CB8AC3E}">
        <p14:creationId xmlns:p14="http://schemas.microsoft.com/office/powerpoint/2010/main" val="2308036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 </a:t>
            </a:r>
            <a:endParaRPr lang="en-US" b="1" dirty="0"/>
          </a:p>
        </p:txBody>
      </p:sp>
      <p:sp>
        <p:nvSpPr>
          <p:cNvPr id="3" name="Content Placeholder 2"/>
          <p:cNvSpPr>
            <a:spLocks noGrp="1"/>
          </p:cNvSpPr>
          <p:nvPr>
            <p:ph idx="1"/>
          </p:nvPr>
        </p:nvSpPr>
        <p:spPr/>
        <p:txBody>
          <a:bodyPr/>
          <a:lstStyle/>
          <a:p>
            <a:pPr algn="just"/>
            <a:r>
              <a:rPr lang="en-GB" dirty="0"/>
              <a:t>Copyright and Performance Rights Act divides copyright enforcement into the following categories </a:t>
            </a:r>
            <a:r>
              <a:rPr lang="en-GB" dirty="0" smtClean="0"/>
              <a:t>namely:</a:t>
            </a:r>
          </a:p>
          <a:p>
            <a:pPr algn="just"/>
            <a:r>
              <a:rPr lang="en-GB" b="1" dirty="0" smtClean="0"/>
              <a:t>Conservatory </a:t>
            </a:r>
            <a:r>
              <a:rPr lang="en-GB" b="1" dirty="0"/>
              <a:t>or provisional measures, </a:t>
            </a:r>
            <a:endParaRPr lang="en-GB" b="1" dirty="0" smtClean="0"/>
          </a:p>
          <a:p>
            <a:pPr algn="just"/>
            <a:r>
              <a:rPr lang="en-GB" b="1" dirty="0" smtClean="0"/>
              <a:t>Civil </a:t>
            </a:r>
            <a:r>
              <a:rPr lang="en-GB" b="1" dirty="0"/>
              <a:t>remedies, </a:t>
            </a:r>
            <a:endParaRPr lang="en-GB" b="1" dirty="0" smtClean="0"/>
          </a:p>
          <a:p>
            <a:pPr algn="just"/>
            <a:r>
              <a:rPr lang="en-GB" b="1" dirty="0" smtClean="0"/>
              <a:t>Criminal </a:t>
            </a:r>
            <a:r>
              <a:rPr lang="en-GB" b="1" dirty="0"/>
              <a:t>sanctions and </a:t>
            </a:r>
            <a:endParaRPr lang="en-GB" b="1" dirty="0" smtClean="0"/>
          </a:p>
          <a:p>
            <a:pPr algn="just"/>
            <a:r>
              <a:rPr lang="en-GB" b="1" dirty="0" smtClean="0"/>
              <a:t>Measures </a:t>
            </a:r>
            <a:r>
              <a:rPr lang="en-GB" b="1" dirty="0"/>
              <a:t>to be taken at the border.</a:t>
            </a:r>
            <a:endParaRPr lang="en-US" b="1" dirty="0"/>
          </a:p>
          <a:p>
            <a:pPr algn="just"/>
            <a:endParaRPr lang="en-US" dirty="0"/>
          </a:p>
        </p:txBody>
      </p:sp>
    </p:spTree>
    <p:extLst>
      <p:ext uri="{BB962C8B-B14F-4D97-AF65-F5344CB8AC3E}">
        <p14:creationId xmlns:p14="http://schemas.microsoft.com/office/powerpoint/2010/main" val="41084260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600" b="1" dirty="0" smtClean="0"/>
              <a:t>CONSERVATORY OR PROVISIONAL MEASURES</a:t>
            </a:r>
            <a:r>
              <a:rPr lang="en-US" sz="3600" b="1" dirty="0" smtClean="0"/>
              <a:t/>
            </a:r>
            <a:br>
              <a:rPr lang="en-US" sz="3600" b="1" dirty="0" smtClean="0"/>
            </a:br>
            <a:endParaRPr lang="en-US" sz="3600" dirty="0"/>
          </a:p>
        </p:txBody>
      </p:sp>
      <p:sp>
        <p:nvSpPr>
          <p:cNvPr id="3" name="Content Placeholder 2"/>
          <p:cNvSpPr>
            <a:spLocks noGrp="1"/>
          </p:cNvSpPr>
          <p:nvPr>
            <p:ph idx="1"/>
          </p:nvPr>
        </p:nvSpPr>
        <p:spPr/>
        <p:txBody>
          <a:bodyPr>
            <a:normAutofit fontScale="85000" lnSpcReduction="20000"/>
          </a:bodyPr>
          <a:lstStyle/>
          <a:p>
            <a:pPr algn="just"/>
            <a:r>
              <a:rPr lang="en-GB" dirty="0"/>
              <a:t>Conservatory or provisional measures </a:t>
            </a:r>
            <a:r>
              <a:rPr lang="en-GB" b="1" dirty="0"/>
              <a:t>aim to prevent infringement from happening by preventing the entry of infringing works protected by copyright into the channels of commerce including entry of imported goods after clearance by Customs and to preserve relevant evidence concerning an alleged infringement</a:t>
            </a:r>
            <a:r>
              <a:rPr lang="en-GB" b="1" dirty="0" smtClean="0"/>
              <a:t>.</a:t>
            </a:r>
          </a:p>
          <a:p>
            <a:pPr algn="just"/>
            <a:r>
              <a:rPr lang="en-GB" dirty="0"/>
              <a:t>The most common provisional measure is a </a:t>
            </a:r>
            <a:r>
              <a:rPr lang="en-GB" b="1" dirty="0"/>
              <a:t>search of the premises of the alleged infringer and seizure of suspected infringing copyright material, the equipment used to manufacture them, and all relevant documents and other records of the alleged infringing business activities</a:t>
            </a:r>
            <a:r>
              <a:rPr lang="en-GB" b="1" dirty="0" smtClean="0"/>
              <a:t>. </a:t>
            </a:r>
            <a:endParaRPr lang="en-US" b="1" dirty="0"/>
          </a:p>
        </p:txBody>
      </p:sp>
    </p:spTree>
    <p:extLst>
      <p:ext uri="{BB962C8B-B14F-4D97-AF65-F5344CB8AC3E}">
        <p14:creationId xmlns:p14="http://schemas.microsoft.com/office/powerpoint/2010/main" val="28647329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600" b="1" dirty="0" smtClean="0"/>
              <a:t>CONSERVATORY OR PROVISIONAL MEASURES</a:t>
            </a:r>
            <a:r>
              <a:rPr lang="en-US" sz="3600" b="1" dirty="0" smtClean="0"/>
              <a:t/>
            </a:r>
            <a:br>
              <a:rPr lang="en-US" sz="3600" b="1" dirty="0" smtClean="0"/>
            </a:br>
            <a:endParaRPr lang="en-US" sz="3600" dirty="0"/>
          </a:p>
        </p:txBody>
      </p:sp>
      <p:sp>
        <p:nvSpPr>
          <p:cNvPr id="3" name="Content Placeholder 2"/>
          <p:cNvSpPr>
            <a:spLocks noGrp="1"/>
          </p:cNvSpPr>
          <p:nvPr>
            <p:ph idx="1"/>
          </p:nvPr>
        </p:nvSpPr>
        <p:spPr/>
        <p:txBody>
          <a:bodyPr>
            <a:normAutofit fontScale="77500" lnSpcReduction="20000"/>
          </a:bodyPr>
          <a:lstStyle/>
          <a:p>
            <a:pPr algn="just"/>
            <a:r>
              <a:rPr lang="en-GB" dirty="0"/>
              <a:t>Obtaining and preserving evidence is very crucial if the copyright owner has to prove infringement of his protected works. Often, if the person infringing the copyright in the work realises that he is to be sued for that infringement, he may be tempted to destroy those copyright materials or articles that are likely to incriminate him. Therefore, where a copyright owner believes that his rights are being infringed and there is a real danger that the person involved will dispose the evidence before the trial, the copyright owner should apply to the court for a search order to enable him to enter the premises where the infringing copyright materials and articles are kept and remove them, or have copies made, so they can be produced at the trial. </a:t>
            </a:r>
            <a:r>
              <a:rPr lang="en-GB" dirty="0" smtClean="0"/>
              <a:t> </a:t>
            </a:r>
            <a:endParaRPr lang="en-US" dirty="0"/>
          </a:p>
        </p:txBody>
      </p:sp>
    </p:spTree>
    <p:extLst>
      <p:ext uri="{BB962C8B-B14F-4D97-AF65-F5344CB8AC3E}">
        <p14:creationId xmlns:p14="http://schemas.microsoft.com/office/powerpoint/2010/main" val="15646689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600" b="1" dirty="0" smtClean="0"/>
              <a:t>CONSERVATORY OR PROVISIONAL MEASURES</a:t>
            </a:r>
            <a:r>
              <a:rPr lang="en-US" sz="3600" b="1" dirty="0" smtClean="0"/>
              <a:t/>
            </a:r>
            <a:br>
              <a:rPr lang="en-US" sz="3600" b="1" dirty="0" smtClean="0"/>
            </a:br>
            <a:endParaRPr lang="en-US" sz="3600" dirty="0"/>
          </a:p>
        </p:txBody>
      </p:sp>
      <p:sp>
        <p:nvSpPr>
          <p:cNvPr id="3" name="Content Placeholder 2"/>
          <p:cNvSpPr>
            <a:spLocks noGrp="1"/>
          </p:cNvSpPr>
          <p:nvPr>
            <p:ph idx="1"/>
          </p:nvPr>
        </p:nvSpPr>
        <p:spPr/>
        <p:txBody>
          <a:bodyPr/>
          <a:lstStyle/>
          <a:p>
            <a:pPr algn="just"/>
            <a:r>
              <a:rPr lang="en-US" dirty="0" smtClean="0"/>
              <a:t>See the following cases:</a:t>
            </a:r>
          </a:p>
          <a:p>
            <a:pPr algn="just"/>
            <a:r>
              <a:rPr lang="en-GB" i="1" dirty="0"/>
              <a:t>Anton </a:t>
            </a:r>
            <a:r>
              <a:rPr lang="en-GB" i="1" dirty="0" err="1"/>
              <a:t>Piller</a:t>
            </a:r>
            <a:r>
              <a:rPr lang="en-GB" i="1" dirty="0"/>
              <a:t> KG v Manufacturing Process </a:t>
            </a:r>
            <a:r>
              <a:rPr lang="en-GB" i="1" dirty="0" smtClean="0"/>
              <a:t>Limited</a:t>
            </a:r>
          </a:p>
          <a:p>
            <a:pPr algn="just"/>
            <a:r>
              <a:rPr lang="en-GB" i="1" dirty="0"/>
              <a:t>Universal Thermo sensors Limited v </a:t>
            </a:r>
            <a:r>
              <a:rPr lang="en-GB" i="1" dirty="0" err="1" smtClean="0"/>
              <a:t>Hibben</a:t>
            </a:r>
            <a:endParaRPr lang="en-GB" i="1" dirty="0" smtClean="0"/>
          </a:p>
          <a:p>
            <a:pPr algn="just"/>
            <a:r>
              <a:rPr lang="en-GB" i="1" dirty="0" err="1"/>
              <a:t>Mareva</a:t>
            </a:r>
            <a:r>
              <a:rPr lang="en-GB" i="1" dirty="0"/>
              <a:t> injunctions and Anton </a:t>
            </a:r>
            <a:r>
              <a:rPr lang="en-GB" i="1" dirty="0" err="1"/>
              <a:t>Piller</a:t>
            </a:r>
            <a:r>
              <a:rPr lang="en-GB" i="1" dirty="0"/>
              <a:t> orders</a:t>
            </a:r>
            <a:endParaRPr lang="en-US" dirty="0"/>
          </a:p>
        </p:txBody>
      </p:sp>
    </p:spTree>
    <p:extLst>
      <p:ext uri="{BB962C8B-B14F-4D97-AF65-F5344CB8AC3E}">
        <p14:creationId xmlns:p14="http://schemas.microsoft.com/office/powerpoint/2010/main" val="4080196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Civil Remedies </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GB" b="1" dirty="0"/>
              <a:t>Civil remedies compensate the copyright owner for economic injury suffered because of the infringement, usually in the form of monetary damages, and create an effective deterrent from further infringement, often in the form of a court order to destroy the infringing copyright works, materials and implements that have been used for producing them. </a:t>
            </a:r>
            <a:endParaRPr lang="en-GB" b="1" dirty="0" smtClean="0"/>
          </a:p>
          <a:p>
            <a:pPr algn="just"/>
            <a:r>
              <a:rPr lang="en-GB" dirty="0" smtClean="0"/>
              <a:t>Where </a:t>
            </a:r>
            <a:r>
              <a:rPr lang="en-GB" dirty="0"/>
              <a:t>there is a danger that infringing acts may be continued or likely to continue, the court may also </a:t>
            </a:r>
            <a:r>
              <a:rPr lang="en-GB" b="1" dirty="0"/>
              <a:t>issue injunctions against such acts, failure to comply with which would subject the infringer to payment of a fine.</a:t>
            </a:r>
            <a:endParaRPr lang="en-US" b="1" dirty="0"/>
          </a:p>
        </p:txBody>
      </p:sp>
    </p:spTree>
    <p:extLst>
      <p:ext uri="{BB962C8B-B14F-4D97-AF65-F5344CB8AC3E}">
        <p14:creationId xmlns:p14="http://schemas.microsoft.com/office/powerpoint/2010/main" val="1665441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Civil Remedies </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The Copyright and Performance Rights Act provides a number of remedies for copyright infringement. Section 25 of the Act provides that copyright infringement is actionable in the court at the suit of the owner of the copyright. The remedies or relief available for copyright infringement are the same as those available in respect of the infringement of any other property right. These remedies include</a:t>
            </a:r>
            <a:r>
              <a:rPr lang="en-GB" dirty="0" smtClean="0"/>
              <a:t>:</a:t>
            </a:r>
            <a:endParaRPr lang="en-US" dirty="0"/>
          </a:p>
          <a:p>
            <a:pPr lvl="0" algn="just">
              <a:buFont typeface="Wingdings" pitchFamily="2" charset="2"/>
              <a:buChar char="Ø"/>
            </a:pPr>
            <a:r>
              <a:rPr lang="en-GB" b="1" dirty="0"/>
              <a:t>Damages</a:t>
            </a:r>
            <a:endParaRPr lang="en-US" b="1" dirty="0"/>
          </a:p>
          <a:p>
            <a:pPr lvl="0" algn="just">
              <a:buFont typeface="Wingdings" pitchFamily="2" charset="2"/>
              <a:buChar char="Ø"/>
            </a:pPr>
            <a:r>
              <a:rPr lang="en-GB" b="1" dirty="0"/>
              <a:t>Injunctions</a:t>
            </a:r>
            <a:endParaRPr lang="en-US" b="1" dirty="0"/>
          </a:p>
          <a:p>
            <a:pPr lvl="0" algn="just">
              <a:buFont typeface="Wingdings" pitchFamily="2" charset="2"/>
              <a:buChar char="Ø"/>
            </a:pPr>
            <a:r>
              <a:rPr lang="en-GB" b="1" dirty="0"/>
              <a:t>Accounts (of profits)</a:t>
            </a:r>
            <a:endParaRPr lang="en-US" b="1" dirty="0"/>
          </a:p>
          <a:p>
            <a:pPr lvl="0" algn="just">
              <a:buFont typeface="Wingdings" pitchFamily="2" charset="2"/>
              <a:buChar char="Ø"/>
            </a:pPr>
            <a:r>
              <a:rPr lang="en-GB" b="1" dirty="0"/>
              <a:t>Delivery </a:t>
            </a:r>
            <a:r>
              <a:rPr lang="en-GB" b="1" dirty="0" smtClean="0"/>
              <a:t>up</a:t>
            </a:r>
            <a:r>
              <a:rPr lang="en-GB" b="1" dirty="0"/>
              <a:t> </a:t>
            </a:r>
            <a:endParaRPr lang="en-US" b="1" dirty="0"/>
          </a:p>
          <a:p>
            <a:pPr algn="just"/>
            <a:endParaRPr lang="en-US" dirty="0"/>
          </a:p>
        </p:txBody>
      </p:sp>
    </p:spTree>
    <p:extLst>
      <p:ext uri="{BB962C8B-B14F-4D97-AF65-F5344CB8AC3E}">
        <p14:creationId xmlns:p14="http://schemas.microsoft.com/office/powerpoint/2010/main" val="34843854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Civil Remedies </a:t>
            </a:r>
            <a:endParaRPr lang="en-US" dirty="0"/>
          </a:p>
        </p:txBody>
      </p:sp>
      <p:sp>
        <p:nvSpPr>
          <p:cNvPr id="3" name="Content Placeholder 2"/>
          <p:cNvSpPr>
            <a:spLocks noGrp="1"/>
          </p:cNvSpPr>
          <p:nvPr>
            <p:ph idx="1"/>
          </p:nvPr>
        </p:nvSpPr>
        <p:spPr/>
        <p:txBody>
          <a:bodyPr>
            <a:normAutofit lnSpcReduction="10000"/>
          </a:bodyPr>
          <a:lstStyle/>
          <a:p>
            <a:r>
              <a:rPr lang="en-GB" b="1" dirty="0" smtClean="0"/>
              <a:t>Damages</a:t>
            </a:r>
            <a:endParaRPr lang="en-US" dirty="0"/>
          </a:p>
          <a:p>
            <a:pPr algn="just"/>
            <a:r>
              <a:rPr lang="en-GB" dirty="0"/>
              <a:t>Damages for copyright infringement are similar to those in tort. </a:t>
            </a:r>
            <a:endParaRPr lang="en-GB" dirty="0" smtClean="0"/>
          </a:p>
          <a:p>
            <a:pPr algn="just"/>
            <a:r>
              <a:rPr lang="en-GB" b="1" dirty="0" smtClean="0"/>
              <a:t>The </a:t>
            </a:r>
            <a:r>
              <a:rPr lang="en-GB" b="1" dirty="0"/>
              <a:t>copyright owner should receive monetary compensation so as to restore him to the position he would have been had the infringement not occurred. However, the damages the copyright owner is entitled to are for the actual loss suffered. </a:t>
            </a:r>
            <a:endParaRPr lang="en-US" b="1" dirty="0"/>
          </a:p>
          <a:p>
            <a:pPr marL="0" indent="0" algn="just">
              <a:buNone/>
            </a:pPr>
            <a:endParaRPr lang="en-US" dirty="0"/>
          </a:p>
        </p:txBody>
      </p:sp>
    </p:spTree>
    <p:extLst>
      <p:ext uri="{BB962C8B-B14F-4D97-AF65-F5344CB8AC3E}">
        <p14:creationId xmlns:p14="http://schemas.microsoft.com/office/powerpoint/2010/main" val="14271728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TotalTime>
  <Words>1665</Words>
  <Application>Microsoft Office PowerPoint</Application>
  <PresentationFormat>On-screen Show (4:3)</PresentationFormat>
  <Paragraphs>92</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UNIVERSITY OF LUSAKA SCHOOL OF LAW</vt:lpstr>
      <vt:lpstr>Structure of Presentation</vt:lpstr>
      <vt:lpstr>Introduction </vt:lpstr>
      <vt:lpstr>CONSERVATORY OR PROVISIONAL MEASURES </vt:lpstr>
      <vt:lpstr>CONSERVATORY OR PROVISIONAL MEASURES </vt:lpstr>
      <vt:lpstr>CONSERVATORY OR PROVISIONAL MEASURES </vt:lpstr>
      <vt:lpstr>Civil Remedies </vt:lpstr>
      <vt:lpstr>Civil Remedies </vt:lpstr>
      <vt:lpstr>Civil Remedies </vt:lpstr>
      <vt:lpstr>Civil Remedies </vt:lpstr>
      <vt:lpstr>Civil Remedies </vt:lpstr>
      <vt:lpstr>Civil Remedies </vt:lpstr>
      <vt:lpstr>Civil Remedies </vt:lpstr>
      <vt:lpstr>Civil Remedies </vt:lpstr>
      <vt:lpstr>Civil Remedies </vt:lpstr>
      <vt:lpstr>Civil Remedies </vt:lpstr>
      <vt:lpstr>Criminal Remedies </vt:lpstr>
      <vt:lpstr>Criminal Remedies </vt:lpstr>
      <vt:lpstr>Criminal Remedies </vt:lpstr>
      <vt:lpstr>Border Measures</vt:lpstr>
      <vt:lpstr>Border Measures</vt:lpstr>
      <vt:lpstr>Border Measures</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9</cp:revision>
  <dcterms:created xsi:type="dcterms:W3CDTF">2014-03-04T16:21:00Z</dcterms:created>
  <dcterms:modified xsi:type="dcterms:W3CDTF">2014-03-04T19:20:37Z</dcterms:modified>
</cp:coreProperties>
</file>